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321" r:id="rId4"/>
    <p:sldId id="260" r:id="rId5"/>
    <p:sldId id="295" r:id="rId6"/>
    <p:sldId id="311" r:id="rId7"/>
    <p:sldId id="279" r:id="rId8"/>
    <p:sldId id="270" r:id="rId9"/>
    <p:sldId id="315" r:id="rId10"/>
    <p:sldId id="323" r:id="rId11"/>
    <p:sldId id="290" r:id="rId12"/>
    <p:sldId id="302" r:id="rId13"/>
    <p:sldId id="305" r:id="rId14"/>
    <p:sldId id="317" r:id="rId15"/>
    <p:sldId id="303" r:id="rId16"/>
    <p:sldId id="318" r:id="rId17"/>
    <p:sldId id="259" r:id="rId18"/>
    <p:sldId id="271" r:id="rId19"/>
    <p:sldId id="297" r:id="rId20"/>
    <p:sldId id="298" r:id="rId21"/>
    <p:sldId id="266" r:id="rId22"/>
    <p:sldId id="264" r:id="rId23"/>
    <p:sldId id="263" r:id="rId24"/>
    <p:sldId id="265" r:id="rId25"/>
    <p:sldId id="306" r:id="rId26"/>
    <p:sldId id="322" r:id="rId27"/>
    <p:sldId id="308" r:id="rId28"/>
    <p:sldId id="307" r:id="rId29"/>
    <p:sldId id="319" r:id="rId30"/>
    <p:sldId id="320" r:id="rId31"/>
    <p:sldId id="261" r:id="rId32"/>
    <p:sldId id="312" r:id="rId33"/>
    <p:sldId id="313" r:id="rId34"/>
    <p:sldId id="314" r:id="rId35"/>
    <p:sldId id="267" r:id="rId36"/>
    <p:sldId id="286" r:id="rId37"/>
    <p:sldId id="269" r:id="rId38"/>
    <p:sldId id="287" r:id="rId39"/>
    <p:sldId id="268" r:id="rId40"/>
    <p:sldId id="289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A50F197-97D3-4466-B61F-11F1E75948DE}">
          <p14:sldIdLst>
            <p14:sldId id="256"/>
            <p14:sldId id="321"/>
            <p14:sldId id="260"/>
            <p14:sldId id="295"/>
            <p14:sldId id="311"/>
            <p14:sldId id="279"/>
            <p14:sldId id="270"/>
            <p14:sldId id="315"/>
            <p14:sldId id="323"/>
            <p14:sldId id="290"/>
            <p14:sldId id="302"/>
            <p14:sldId id="305"/>
            <p14:sldId id="317"/>
            <p14:sldId id="303"/>
            <p14:sldId id="318"/>
            <p14:sldId id="259"/>
            <p14:sldId id="271"/>
            <p14:sldId id="297"/>
            <p14:sldId id="298"/>
            <p14:sldId id="266"/>
            <p14:sldId id="264"/>
            <p14:sldId id="263"/>
            <p14:sldId id="265"/>
            <p14:sldId id="306"/>
            <p14:sldId id="322"/>
            <p14:sldId id="308"/>
            <p14:sldId id="307"/>
            <p14:sldId id="319"/>
            <p14:sldId id="320"/>
            <p14:sldId id="261"/>
            <p14:sldId id="312"/>
            <p14:sldId id="313"/>
            <p14:sldId id="314"/>
            <p14:sldId id="267"/>
            <p14:sldId id="286"/>
            <p14:sldId id="269"/>
            <p14:sldId id="287"/>
            <p14:sldId id="268"/>
            <p14:sldId id="289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18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8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9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27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5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0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67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1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2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0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48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0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2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4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1980" y="1434783"/>
            <a:ext cx="7772400" cy="2387600"/>
          </a:xfrm>
        </p:spPr>
        <p:txBody>
          <a:bodyPr>
            <a:noAutofit/>
          </a:bodyPr>
          <a:lstStyle/>
          <a:p>
            <a:r>
              <a:rPr lang="ru-RU" sz="2800" dirty="0"/>
              <a:t>Измерение </a:t>
            </a:r>
            <a:r>
              <a:rPr lang="ru-RU" sz="2800" dirty="0" err="1"/>
              <a:t>кросстоков</a:t>
            </a:r>
            <a:r>
              <a:rPr lang="ru-RU" sz="2800" dirty="0"/>
              <a:t>, </a:t>
            </a:r>
            <a:r>
              <a:rPr lang="ru-RU" sz="2800" dirty="0" err="1"/>
              <a:t>послеимпульсов</a:t>
            </a:r>
            <a:r>
              <a:rPr lang="ru-RU" sz="2800" dirty="0"/>
              <a:t> и </a:t>
            </a:r>
            <a:r>
              <a:rPr lang="ru-RU" sz="2800" dirty="0" err="1"/>
              <a:t>темновых</a:t>
            </a:r>
            <a:r>
              <a:rPr lang="ru-RU" sz="2800" dirty="0"/>
              <a:t> шумов </a:t>
            </a:r>
            <a:r>
              <a:rPr lang="ru-RU" sz="2800" dirty="0" err="1"/>
              <a:t>микропиксельных</a:t>
            </a:r>
            <a:r>
              <a:rPr lang="ru-RU" sz="2800" dirty="0"/>
              <a:t> лавинных </a:t>
            </a:r>
            <a:r>
              <a:rPr lang="ru-RU" sz="2800" dirty="0" smtClean="0"/>
              <a:t>фотодиодов</a:t>
            </a:r>
            <a:r>
              <a:rPr lang="en-US" sz="2800" dirty="0" smtClean="0"/>
              <a:t> (</a:t>
            </a:r>
            <a:r>
              <a:rPr lang="en-US" sz="2800" dirty="0" err="1" smtClean="0"/>
              <a:t>SiPM</a:t>
            </a:r>
            <a:r>
              <a:rPr lang="en-US" sz="2800" dirty="0" smtClean="0"/>
              <a:t>)</a:t>
            </a:r>
            <a:r>
              <a:rPr lang="ru-RU" sz="2800" dirty="0" smtClean="0"/>
              <a:t> </a:t>
            </a:r>
            <a:r>
              <a:rPr lang="ru-RU" sz="2800" dirty="0"/>
              <a:t>и теоретическое описание их вклада в энергетическое разрешение детектора.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1050" y="4828858"/>
            <a:ext cx="7414260" cy="505142"/>
          </a:xfrm>
        </p:spPr>
        <p:txBody>
          <a:bodyPr/>
          <a:lstStyle/>
          <a:p>
            <a:r>
              <a:rPr lang="ru-RU" dirty="0" smtClean="0"/>
              <a:t>Олейников Владислав Петрович, аспирант 2-го года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81050" y="5514658"/>
            <a:ext cx="7414260" cy="50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 – </a:t>
            </a:r>
            <a:r>
              <a:rPr lang="ru-RU" dirty="0" err="1" smtClean="0"/>
              <a:t>Поросев</a:t>
            </a:r>
            <a:r>
              <a:rPr lang="ru-RU" dirty="0" smtClean="0"/>
              <a:t> Вячеслав Викторович</a:t>
            </a:r>
            <a:br>
              <a:rPr lang="ru-RU" dirty="0" smtClean="0"/>
            </a:br>
            <a:r>
              <a:rPr lang="ru-RU" dirty="0" smtClean="0"/>
              <a:t>к.ф.-м.н., </a:t>
            </a:r>
            <a:r>
              <a:rPr lang="ru-RU" dirty="0" err="1" smtClean="0"/>
              <a:t>с.н.с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 - </a:t>
            </a:r>
            <a:r>
              <a:rPr lang="ru-RU" dirty="0" smtClean="0"/>
              <a:t>избыточный фактор шума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5494"/>
            <a:ext cx="3989812" cy="497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714995"/>
            <a:ext cx="3635225" cy="698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57220"/>
            <a:ext cx="3703126" cy="36326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68927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76" y="2501687"/>
            <a:ext cx="3816819" cy="374373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17913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7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(быстрая)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710940" y="239268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718560" y="400812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детектора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57679" y="1466511"/>
            <a:ext cx="695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установка (ИЯФ)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6" y="1989731"/>
            <a:ext cx="2703044" cy="30984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1" y="2044134"/>
            <a:ext cx="3168239" cy="30993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8" y="2044134"/>
            <a:ext cx="2614692" cy="43743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58772" y="5426739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0026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592580"/>
            <a:ext cx="8248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Измерены </a:t>
            </a:r>
            <a:r>
              <a:rPr lang="ru-RU" dirty="0" err="1" smtClean="0"/>
              <a:t>темновые</a:t>
            </a:r>
            <a:r>
              <a:rPr lang="ru-RU" dirty="0" smtClean="0"/>
              <a:t> шумы, </a:t>
            </a: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для 3-х типо</a:t>
            </a: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en-US" dirty="0" err="1" smtClean="0"/>
              <a:t>SiPM</a:t>
            </a:r>
            <a:r>
              <a:rPr lang="en-US" dirty="0" smtClean="0"/>
              <a:t>: </a:t>
            </a:r>
            <a:r>
              <a:rPr lang="en-US" dirty="0"/>
              <a:t>Hamamatsu </a:t>
            </a:r>
            <a:r>
              <a:rPr lang="en-US" dirty="0" smtClean="0"/>
              <a:t>S13360-3050CS</a:t>
            </a:r>
            <a:r>
              <a:rPr lang="ru-RU" dirty="0" smtClean="0"/>
              <a:t>, </a:t>
            </a:r>
            <a:r>
              <a:rPr lang="ru-RU" dirty="0"/>
              <a:t>KETEK </a:t>
            </a:r>
            <a:r>
              <a:rPr lang="ru-RU" dirty="0" smtClean="0"/>
              <a:t>PM1125NS-SB0, </a:t>
            </a:r>
            <a:r>
              <a:rPr lang="ru-RU" dirty="0" err="1"/>
              <a:t>Hamamatsu</a:t>
            </a:r>
            <a:r>
              <a:rPr lang="ru-RU" dirty="0"/>
              <a:t> </a:t>
            </a:r>
            <a:r>
              <a:rPr lang="ru-RU" dirty="0" smtClean="0"/>
              <a:t>S10362-11-100C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Измерены </a:t>
            </a:r>
            <a:r>
              <a:rPr lang="en-US" dirty="0" smtClean="0"/>
              <a:t>ENF</a:t>
            </a:r>
            <a:r>
              <a:rPr lang="ru-RU" dirty="0" smtClean="0"/>
              <a:t> и энергетическое разрешение. Экспериментальные значения хорошо согласуются с теоретическим описанием</a:t>
            </a:r>
            <a:r>
              <a:rPr lang="ru-RU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Написана </a:t>
            </a:r>
            <a:r>
              <a:rPr lang="ru-RU" dirty="0" smtClean="0"/>
              <a:t>статья в </a:t>
            </a:r>
            <a:r>
              <a:rPr lang="en-US" dirty="0" smtClean="0"/>
              <a:t>JINST</a:t>
            </a:r>
            <a:endParaRPr lang="ru-RU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Ведутся работы по улучшению энергетического разрешения детектора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085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06680" y="2674619"/>
            <a:ext cx="8929718" cy="956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 smtClean="0">
                <a:solidFill>
                  <a:srgbClr val="00B050"/>
                </a:solidFill>
                <a:latin typeface="Comic Sans MS" pitchFamily="66" charset="0"/>
              </a:rPr>
              <a:t>Спасибо за внимание!</a:t>
            </a:r>
            <a:endParaRPr lang="ru-RU" sz="66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8" y="1378058"/>
            <a:ext cx="7617782" cy="54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8130790" cy="90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Устройство </a:t>
            </a:r>
            <a:r>
              <a:rPr lang="en-US" dirty="0" err="1" smtClean="0"/>
              <a:t>SiPM</a:t>
            </a:r>
            <a:r>
              <a:rPr lang="ru-RU" dirty="0" smtClean="0"/>
              <a:t>(</a:t>
            </a:r>
            <a:r>
              <a:rPr lang="en-US" sz="3600" dirty="0"/>
              <a:t>silicon photomultiplier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466538"/>
            <a:ext cx="7242810" cy="53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сигнала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9" y="2453640"/>
            <a:ext cx="3960441" cy="38420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607819"/>
            <a:ext cx="6652421" cy="6943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15" y="2505078"/>
            <a:ext cx="3646990" cy="2007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215" y="4512393"/>
            <a:ext cx="3702294" cy="20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Квантовая эффективность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02180"/>
            <a:ext cx="3951342" cy="39471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496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202180"/>
            <a:ext cx="4028325" cy="39471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9" y="1678706"/>
            <a:ext cx="3614108" cy="4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4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Матричная структура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6" y="1383558"/>
            <a:ext cx="7318687" cy="54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5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установки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1623060"/>
            <a:ext cx="7788924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61140"/>
            <a:ext cx="3934145" cy="37073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Коэффициент усиления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30679"/>
            <a:ext cx="4450186" cy="58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220" y="29032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Hamamatsu</a:t>
            </a:r>
            <a:endParaRPr lang="ru-RU" dirty="0" smtClean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S13360-3050CS</a:t>
            </a:r>
            <a:endParaRPr lang="ru-RU" dirty="0" smtClean="0"/>
          </a:p>
          <a:p>
            <a:endParaRPr lang="ru-RU" dirty="0"/>
          </a:p>
          <a:p>
            <a:r>
              <a:rPr lang="en-US" dirty="0" smtClean="0"/>
              <a:t>71</a:t>
            </a:r>
            <a:r>
              <a:rPr lang="ru-RU" dirty="0" smtClean="0"/>
              <a:t>В, </a:t>
            </a:r>
            <a:r>
              <a:rPr lang="en-US" dirty="0" smtClean="0"/>
              <a:t>270K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73" y="1565773"/>
            <a:ext cx="2826377" cy="21907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25" y="3737572"/>
            <a:ext cx="3434395" cy="29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766"/>
            <a:ext cx="5011448" cy="695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89" y="2784466"/>
            <a:ext cx="3718561" cy="37655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4466"/>
            <a:ext cx="3752850" cy="376472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52898" y="560459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05748" y="560459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5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923015"/>
            <a:ext cx="5295900" cy="2822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2" y="5907742"/>
            <a:ext cx="3239267" cy="5114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387293"/>
            <a:ext cx="4030981" cy="53572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326" y="6323647"/>
            <a:ext cx="2453641" cy="275878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5478780" y="2720340"/>
            <a:ext cx="0" cy="231581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/>
          <p:cNvSpPr/>
          <p:nvPr/>
        </p:nvSpPr>
        <p:spPr>
          <a:xfrm rot="16200000">
            <a:off x="3961001" y="1356600"/>
            <a:ext cx="181872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751110" y="2573663"/>
            <a:ext cx="2442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Квантовая эффективность</a:t>
            </a:r>
          </a:p>
          <a:p>
            <a:r>
              <a:rPr lang="ru-RU" sz="1600" dirty="0" err="1" smtClean="0"/>
              <a:t>Кроссток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8" y="3158438"/>
            <a:ext cx="5163663" cy="21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3875938" y="1441663"/>
            <a:ext cx="351998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688102" y="301140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Квантовая эффективность</a:t>
            </a:r>
          </a:p>
          <a:p>
            <a:r>
              <a:rPr lang="ru-RU" dirty="0" err="1" smtClean="0"/>
              <a:t>Кроссток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" y="4456166"/>
            <a:ext cx="5163663" cy="2198258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638300" y="2659779"/>
            <a:ext cx="1111820" cy="159980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7" name="Левая фигурная скобка 6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625445"/>
            <a:ext cx="5295900" cy="2822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3" y="5255131"/>
            <a:ext cx="3239267" cy="5114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036155"/>
            <a:ext cx="4030981" cy="535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6185708"/>
            <a:ext cx="2453641" cy="275878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552700" y="2720340"/>
            <a:ext cx="2926080" cy="204978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404574"/>
            <a:ext cx="7269480" cy="54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412909"/>
            <a:ext cx="7284720" cy="54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Области </a:t>
            </a:r>
            <a:r>
              <a:rPr lang="ru-RU" dirty="0" smtClean="0"/>
              <a:t>применения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" y="1880816"/>
            <a:ext cx="2854296" cy="3125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6340"/>
            <a:ext cx="1836420" cy="1851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500" y="1548038"/>
            <a:ext cx="361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Криогенный лавинный детектор (ИЯФ)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0" y="5006340"/>
            <a:ext cx="1682700" cy="18516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120" y="3734512"/>
            <a:ext cx="4169207" cy="31234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31" y="2388804"/>
            <a:ext cx="1463869" cy="44691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59252" y="1548779"/>
            <a:ext cx="455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 smtClean="0"/>
              <a:t>Малодозная</a:t>
            </a:r>
            <a:r>
              <a:rPr lang="ru-RU" sz="1600" dirty="0" smtClean="0"/>
              <a:t> рентгеновская установка (Толмачево)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96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Отличие от ФЭУ</a:t>
            </a:r>
            <a:endParaRPr lang="ru-RU" dirty="0"/>
          </a:p>
        </p:txBody>
      </p:sp>
      <p:pic>
        <p:nvPicPr>
          <p:cNvPr id="2050" name="Picture 2" descr="https://inspirehep.net/record/1393227/files/pmts-f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88360"/>
            <a:ext cx="3543947" cy="26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2" y="2110740"/>
            <a:ext cx="3180518" cy="28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9640" y="3268981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93221" y="4974305"/>
            <a:ext cx="344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Основные: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Координатное разрешение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Счетный режим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Зависимость от температуры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16" y="5248612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24666" y="1782435"/>
            <a:ext cx="355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Один процесс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18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28650" y="1782435"/>
            <a:ext cx="65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47" y="5408186"/>
            <a:ext cx="6411132" cy="4234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6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28650" y="1733287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шум,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(быстрые и медленные)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0" y="4668780"/>
            <a:ext cx="5219666" cy="17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распространения света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2418"/>
            <a:ext cx="8035079" cy="1969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02338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4 nearest neighbors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48526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8 nearest neighbors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78990" y="3616851"/>
            <a:ext cx="1491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R10"/>
              </a:rPr>
              <a:t>8 </a:t>
            </a:r>
            <a:r>
              <a:rPr lang="en-US" sz="1600" dirty="0" smtClean="0">
                <a:latin typeface="CMR10"/>
              </a:rPr>
              <a:t>L-connected</a:t>
            </a:r>
            <a:r>
              <a:rPr lang="ru-RU" sz="1600" dirty="0" smtClean="0">
                <a:latin typeface="CMR10"/>
              </a:rPr>
              <a:t> </a:t>
            </a:r>
          </a:p>
          <a:p>
            <a:pPr algn="ctr"/>
            <a:r>
              <a:rPr lang="en-US" sz="1600" dirty="0" smtClean="0">
                <a:latin typeface="CMR10"/>
              </a:rPr>
              <a:t>neighbors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50341" y="3646618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all neighbors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71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39687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36" y="2433268"/>
            <a:ext cx="3617524" cy="3613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907377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41093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634393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2" y="2034558"/>
            <a:ext cx="3937248" cy="3889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7" y="2034558"/>
            <a:ext cx="3882293" cy="39010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8762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вероятность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71780" cy="3822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80" y="2270760"/>
            <a:ext cx="3930358" cy="38223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95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</a:t>
            </a:r>
            <a:r>
              <a:rPr lang="ru-RU" dirty="0"/>
              <a:t>вероятность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13414"/>
            <a:ext cx="3814346" cy="36642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35" y="2315288"/>
            <a:ext cx="3773815" cy="36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1026" name="Picture 2" descr="k_s12572-010c_etc_pp_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4" y="2110422"/>
            <a:ext cx="2656205" cy="26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57554" y="494927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54138" y="494927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pic>
        <p:nvPicPr>
          <p:cNvPr id="8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2" y="2247762"/>
            <a:ext cx="2800061" cy="25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2996" y="3176915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11265" y="3249337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pic>
        <p:nvPicPr>
          <p:cNvPr id="1030" name="Picture 6" descr="https://encrypted-tbn2.gstatic.com/images?q=tbn:ANd9GcQpgizi8nAjUvuM3gs9NCdTOIZPwZRnv36uXT_NyaC6B-Xr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0204" y="2454804"/>
            <a:ext cx="2960000" cy="16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234742" y="49367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2271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9" y="2270760"/>
            <a:ext cx="3947191" cy="38891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33" y="2209966"/>
            <a:ext cx="3974172" cy="39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3" y="2209966"/>
            <a:ext cx="4081102" cy="39499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94" y="2250325"/>
            <a:ext cx="3988655" cy="38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9" y="2270760"/>
            <a:ext cx="3947548" cy="3822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17" y="2270760"/>
            <a:ext cx="3966623" cy="38223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17371" y="617952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0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56546" cy="39087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308711"/>
            <a:ext cx="3832860" cy="383286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36112" y="6186993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34923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smtClean="0"/>
              <a:t>установки – </a:t>
            </a:r>
            <a:r>
              <a:rPr lang="en-US" dirty="0" smtClean="0"/>
              <a:t>offline </a:t>
            </a:r>
            <a:r>
              <a:rPr lang="ru-RU" dirty="0" smtClean="0"/>
              <a:t>анализ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2034540"/>
            <a:ext cx="8332369" cy="33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Корреляции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627854" y="1451238"/>
            <a:ext cx="2905561" cy="2659332"/>
            <a:chOff x="1702965" y="1447799"/>
            <a:chExt cx="5513174" cy="531342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965" y="1447799"/>
              <a:ext cx="5513174" cy="5313421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3665220" y="4617720"/>
              <a:ext cx="2171700" cy="147066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2491740" y="1508760"/>
              <a:ext cx="4625340" cy="3108960"/>
            </a:xfrm>
            <a:prstGeom prst="rect">
              <a:avLst/>
            </a:prstGeom>
            <a:noFill/>
            <a:ln w="539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3566694" y="1427807"/>
            <a:ext cx="2744873" cy="2659332"/>
            <a:chOff x="5098122" y="1426343"/>
            <a:chExt cx="3337218" cy="3233216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8122" y="1426343"/>
              <a:ext cx="3337218" cy="3233216"/>
            </a:xfrm>
            <a:prstGeom prst="rect">
              <a:avLst/>
            </a:prstGeom>
          </p:spPr>
        </p:pic>
        <p:grpSp>
          <p:nvGrpSpPr>
            <p:cNvPr id="13" name="Группа 12"/>
            <p:cNvGrpSpPr/>
            <p:nvPr/>
          </p:nvGrpSpPr>
          <p:grpSpPr>
            <a:xfrm>
              <a:off x="5530760" y="1467974"/>
              <a:ext cx="2811949" cy="2821138"/>
              <a:chOff x="2522220" y="1485900"/>
              <a:chExt cx="4663440" cy="4678680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2522220" y="1485900"/>
                <a:ext cx="4663440" cy="4678680"/>
              </a:xfrm>
              <a:prstGeom prst="rect">
                <a:avLst/>
              </a:prstGeom>
              <a:noFill/>
              <a:ln w="539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4255418" y="4221480"/>
                <a:ext cx="1451962" cy="1943099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3150214" y="4221480"/>
                <a:ext cx="1070654" cy="1943099"/>
              </a:xfrm>
              <a:prstGeom prst="rect">
                <a:avLst/>
              </a:prstGeom>
              <a:noFill/>
              <a:ln w="539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cxnSp>
        <p:nvCxnSpPr>
          <p:cNvPr id="53" name="Прямая со стрелкой 52"/>
          <p:cNvCxnSpPr/>
          <p:nvPr/>
        </p:nvCxnSpPr>
        <p:spPr>
          <a:xfrm>
            <a:off x="4499490" y="3577521"/>
            <a:ext cx="282631" cy="81569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5" y="4393220"/>
            <a:ext cx="3646990" cy="20073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94" y="4367216"/>
            <a:ext cx="3702294" cy="2059322"/>
          </a:xfrm>
          <a:prstGeom prst="rect">
            <a:avLst/>
          </a:prstGeom>
        </p:spPr>
      </p:pic>
      <p:cxnSp>
        <p:nvCxnSpPr>
          <p:cNvPr id="42" name="Прямая со стрелкой 41"/>
          <p:cNvCxnSpPr/>
          <p:nvPr/>
        </p:nvCxnSpPr>
        <p:spPr>
          <a:xfrm flipH="1">
            <a:off x="1136590" y="3700329"/>
            <a:ext cx="324740" cy="99814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20" y="1905790"/>
            <a:ext cx="4765769" cy="46409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8" y="1965959"/>
            <a:ext cx="2283411" cy="22006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8" y="4368969"/>
            <a:ext cx="2283411" cy="22122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08370" y="3284220"/>
            <a:ext cx="516127" cy="6477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361267" y="5547360"/>
            <a:ext cx="456184" cy="80034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434" y="1448613"/>
            <a:ext cx="6411132" cy="4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481448" y="2014576"/>
            <a:ext cx="2939461" cy="2832959"/>
            <a:chOff x="2122170" y="2651760"/>
            <a:chExt cx="4004210" cy="385913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170" y="2651760"/>
              <a:ext cx="4004210" cy="385913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3566160" y="4983480"/>
              <a:ext cx="1005840" cy="105918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67000" y="4922520"/>
              <a:ext cx="1958340" cy="1181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628650" y="1668139"/>
            <a:ext cx="2792259" cy="228813"/>
            <a:chOff x="1340644" y="1825942"/>
            <a:chExt cx="6462712" cy="52959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644" y="1890392"/>
              <a:ext cx="6462712" cy="465140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2872740" y="1825942"/>
              <a:ext cx="1866900" cy="529590"/>
            </a:xfrm>
            <a:prstGeom prst="rect">
              <a:avLst/>
            </a:prstGeom>
            <a:noFill/>
            <a:ln w="38100">
              <a:solidFill>
                <a:schemeClr val="accent6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4922520" y="1825942"/>
              <a:ext cx="2880836" cy="529590"/>
            </a:xfrm>
            <a:prstGeom prst="rect">
              <a:avLst/>
            </a:prstGeom>
            <a:noFill/>
            <a:ln w="38100">
              <a:solidFill>
                <a:srgbClr val="FF0000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819" y="1668139"/>
            <a:ext cx="1868052" cy="18116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678629" y="1424979"/>
            <a:ext cx="18680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Hamamatsu S13360-3050CS</a:t>
            </a:r>
            <a:endParaRPr lang="ru-RU" sz="11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731" y="1668139"/>
            <a:ext cx="1848778" cy="18116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866892" y="1429634"/>
            <a:ext cx="14638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KETEK PM1125NS-SB0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690035" y="3419914"/>
            <a:ext cx="18533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err="1"/>
              <a:t>Hamamatsu</a:t>
            </a:r>
            <a:r>
              <a:rPr lang="ru-RU" sz="1100" dirty="0"/>
              <a:t> S10362-11-100C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629" y="3681524"/>
            <a:ext cx="1868052" cy="181663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872" y="3711015"/>
            <a:ext cx="1901901" cy="18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4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923015"/>
            <a:ext cx="5295900" cy="2822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2" y="5907742"/>
            <a:ext cx="3239267" cy="5114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387293"/>
            <a:ext cx="4030981" cy="53572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326" y="6323647"/>
            <a:ext cx="2453641" cy="275878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5478780" y="2720340"/>
            <a:ext cx="0" cy="231581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/>
          <p:cNvSpPr/>
          <p:nvPr/>
        </p:nvSpPr>
        <p:spPr>
          <a:xfrm rot="16200000">
            <a:off x="3961001" y="1356600"/>
            <a:ext cx="181872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751110" y="2573663"/>
            <a:ext cx="2442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Квантовая эффективность</a:t>
            </a:r>
          </a:p>
          <a:p>
            <a:r>
              <a:rPr lang="ru-RU" sz="1600" dirty="0" err="1" smtClean="0"/>
              <a:t>Кроссток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8" y="3158438"/>
            <a:ext cx="5163663" cy="21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3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445</Words>
  <Application>Microsoft Office PowerPoint</Application>
  <PresentationFormat>Экран (4:3)</PresentationFormat>
  <Paragraphs>164</Paragraphs>
  <Slides>43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43</vt:i4>
      </vt:variant>
    </vt:vector>
  </HeadingPairs>
  <TitlesOfParts>
    <vt:vector size="45" baseType="lpstr">
      <vt:lpstr>Тема Office</vt:lpstr>
      <vt:lpstr>1_Тема Office</vt:lpstr>
      <vt:lpstr>Измерение кросстоков, послеимпульсов и темновых шумов микропиксельных лавинных фотодиодов (SiPM) и теоретическое описание их вклада в энергетическое разрешение детектора. </vt:lpstr>
      <vt:lpstr>Матричная структура SiPM</vt:lpstr>
      <vt:lpstr>Области применения</vt:lpstr>
      <vt:lpstr>Сравнение SiPM</vt:lpstr>
      <vt:lpstr>Схема установки – offline анализ</vt:lpstr>
      <vt:lpstr>Корреляции</vt:lpstr>
      <vt:lpstr>Спектр временных интервалов</vt:lpstr>
      <vt:lpstr>Кроссток</vt:lpstr>
      <vt:lpstr>Энергетическое разрешение SiPM</vt:lpstr>
      <vt:lpstr>ENF - избыточный фактор шума</vt:lpstr>
      <vt:lpstr>Результаты:</vt:lpstr>
      <vt:lpstr>Сборка детектора</vt:lpstr>
      <vt:lpstr>Заключение</vt:lpstr>
      <vt:lpstr>Презентация PowerPoint</vt:lpstr>
      <vt:lpstr>Устройство SiPM</vt:lpstr>
      <vt:lpstr>Устройство SiPM(silicon photomultiplier)</vt:lpstr>
      <vt:lpstr>Форма сигнала</vt:lpstr>
      <vt:lpstr>Квантовая эффективность</vt:lpstr>
      <vt:lpstr>Энергетическое разрешение</vt:lpstr>
      <vt:lpstr>Проблема измерения кросстока</vt:lpstr>
      <vt:lpstr>Схема установки</vt:lpstr>
      <vt:lpstr>Коэффициент усиления</vt:lpstr>
      <vt:lpstr>Напряжение пробоя</vt:lpstr>
      <vt:lpstr>Энергетическое разрешение SiPM</vt:lpstr>
      <vt:lpstr>Энергетическое разрешение SiPM</vt:lpstr>
      <vt:lpstr>Энергетическое разрешение SiPM</vt:lpstr>
      <vt:lpstr>Энергетическое разрешение SiPM</vt:lpstr>
      <vt:lpstr>Устройство SiPM</vt:lpstr>
      <vt:lpstr>Устройство SiPM</vt:lpstr>
      <vt:lpstr>Отличие от ФЭУ</vt:lpstr>
      <vt:lpstr>Спектр временных интервалов</vt:lpstr>
      <vt:lpstr>Спектр временных интервалов</vt:lpstr>
      <vt:lpstr>Спектр временных интервалов</vt:lpstr>
      <vt:lpstr>Модель распространения света</vt:lpstr>
      <vt:lpstr>Темновой шум </vt:lpstr>
      <vt:lpstr>Темновой шум </vt:lpstr>
      <vt:lpstr>Темновой шум </vt:lpstr>
      <vt:lpstr>Послеимпульсы: вероятность</vt:lpstr>
      <vt:lpstr>Послеимпульсы: вероятность</vt:lpstr>
      <vt:lpstr>Послеимпульсы: постоянная времени</vt:lpstr>
      <vt:lpstr>Послеимпульсы: постоянная времени</vt:lpstr>
      <vt:lpstr>Послеимпульсы</vt:lpstr>
      <vt:lpstr>Послеимпульсы</vt:lpstr>
    </vt:vector>
  </TitlesOfParts>
  <Company>BINP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BINP User</dc:creator>
  <cp:lastModifiedBy>Vlad</cp:lastModifiedBy>
  <cp:revision>649</cp:revision>
  <dcterms:created xsi:type="dcterms:W3CDTF">2016-04-29T05:05:35Z</dcterms:created>
  <dcterms:modified xsi:type="dcterms:W3CDTF">2016-05-25T05:52:21Z</dcterms:modified>
</cp:coreProperties>
</file>